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66" r:id="rId4"/>
    <p:sldId id="258" r:id="rId5"/>
    <p:sldId id="267" r:id="rId6"/>
    <p:sldId id="268" r:id="rId7"/>
    <p:sldId id="259" r:id="rId8"/>
    <p:sldId id="260" r:id="rId9"/>
    <p:sldId id="261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2" d="100"/>
          <a:sy n="82" d="100"/>
        </p:scale>
        <p:origin x="-16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spcBef>
                <a:spcPts val="600"/>
              </a:spcBef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slideLayout" Target="../slideLayouts/slideLayout20.xml"/><Relationship Id="rId2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25491482-354C-4A41-ACE7-1C069AC74C4A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C5C83691-BE75-954D-A498-20A6584B481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Heat of Fusion: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Calculations and Lab Write Up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77311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28321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Data Table: 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457200" y="802960"/>
            <a:ext cx="8229600" cy="5323204"/>
          </a:xfrm>
        </p:spPr>
        <p:txBody>
          <a:bodyPr/>
          <a:lstStyle/>
          <a:p>
            <a:r>
              <a:rPr lang="en-US" dirty="0"/>
              <a:t>Volume </a:t>
            </a:r>
            <a:r>
              <a:rPr lang="en-US" dirty="0" err="1"/>
              <a:t>HOH</a:t>
            </a:r>
            <a:r>
              <a:rPr lang="en-US" baseline="-25000" dirty="0" err="1"/>
              <a:t>i</a:t>
            </a:r>
            <a:r>
              <a:rPr lang="en-US" baseline="-25000" dirty="0"/>
              <a:t>   (mL)</a:t>
            </a:r>
            <a:r>
              <a:rPr lang="en-US" dirty="0" smtClean="0">
                <a:effectLst/>
              </a:rPr>
              <a:t> </a:t>
            </a:r>
          </a:p>
          <a:p>
            <a:r>
              <a:rPr lang="en-US" dirty="0"/>
              <a:t>Vol. </a:t>
            </a:r>
            <a:r>
              <a:rPr lang="en-US" dirty="0" err="1" smtClean="0"/>
              <a:t>HOH</a:t>
            </a:r>
            <a:r>
              <a:rPr lang="en-US" baseline="-25000" dirty="0" err="1" smtClean="0"/>
              <a:t>f</a:t>
            </a:r>
            <a:r>
              <a:rPr lang="en-US" dirty="0" smtClean="0"/>
              <a:t> </a:t>
            </a:r>
            <a:r>
              <a:rPr lang="en-US" baseline="-25000" dirty="0" smtClean="0"/>
              <a:t>(</a:t>
            </a:r>
            <a:r>
              <a:rPr lang="en-US" baseline="-25000" dirty="0"/>
              <a:t>mL)</a:t>
            </a:r>
            <a:r>
              <a:rPr lang="en-US" dirty="0" smtClean="0">
                <a:effectLst/>
              </a:rPr>
              <a:t> </a:t>
            </a:r>
          </a:p>
          <a:p>
            <a:r>
              <a:rPr lang="en-US" dirty="0"/>
              <a:t>Mass of Ice (</a:t>
            </a:r>
            <a:r>
              <a:rPr lang="en-US" dirty="0" err="1"/>
              <a:t>i</a:t>
            </a:r>
            <a:r>
              <a:rPr lang="en-US" dirty="0" smtClean="0"/>
              <a:t>)</a:t>
            </a:r>
          </a:p>
          <a:p>
            <a:r>
              <a:rPr lang="en-US" dirty="0"/>
              <a:t>Volume Change (mL</a:t>
            </a:r>
            <a:r>
              <a:rPr lang="en-US" dirty="0" smtClean="0"/>
              <a:t>)</a:t>
            </a:r>
            <a:r>
              <a:rPr lang="en-US" dirty="0" smtClean="0">
                <a:effectLst/>
              </a:rPr>
              <a:t> </a:t>
            </a:r>
          </a:p>
          <a:p>
            <a:r>
              <a:rPr lang="en-US" dirty="0"/>
              <a:t>Temp. </a:t>
            </a:r>
            <a:r>
              <a:rPr lang="en-US" dirty="0" err="1" smtClean="0"/>
              <a:t>HOH</a:t>
            </a:r>
            <a:r>
              <a:rPr lang="en-US" baseline="-25000" dirty="0" err="1" smtClean="0"/>
              <a:t>i</a:t>
            </a:r>
            <a:r>
              <a:rPr lang="en-US" baseline="30000" dirty="0" err="1" smtClean="0"/>
              <a:t>O</a:t>
            </a:r>
            <a:r>
              <a:rPr lang="en-US" dirty="0" err="1" smtClean="0"/>
              <a:t>C</a:t>
            </a:r>
            <a:r>
              <a:rPr lang="en-US" dirty="0" smtClean="0">
                <a:effectLst/>
              </a:rPr>
              <a:t> </a:t>
            </a:r>
          </a:p>
          <a:p>
            <a:r>
              <a:rPr lang="en-US" dirty="0"/>
              <a:t>Temp. </a:t>
            </a:r>
            <a:r>
              <a:rPr lang="en-US" dirty="0" err="1" smtClean="0"/>
              <a:t>HOH</a:t>
            </a:r>
            <a:r>
              <a:rPr lang="en-US" baseline="-25000" dirty="0" err="1" smtClean="0"/>
              <a:t>f</a:t>
            </a:r>
            <a:r>
              <a:rPr lang="en-US" baseline="30000" dirty="0" err="1" smtClean="0"/>
              <a:t>O</a:t>
            </a:r>
            <a:r>
              <a:rPr lang="en-US" dirty="0" err="1" smtClean="0"/>
              <a:t>C</a:t>
            </a:r>
            <a:r>
              <a:rPr lang="en-US" dirty="0" smtClean="0">
                <a:effectLst/>
              </a:rPr>
              <a:t> </a:t>
            </a:r>
          </a:p>
          <a:p>
            <a:r>
              <a:rPr lang="en-US" dirty="0"/>
              <a:t>Temp. Change </a:t>
            </a:r>
            <a:r>
              <a:rPr lang="en-US" baseline="30000" dirty="0"/>
              <a:t>O</a:t>
            </a:r>
            <a:r>
              <a:rPr lang="en-US" dirty="0"/>
              <a:t>C</a:t>
            </a:r>
            <a:r>
              <a:rPr lang="en-US" dirty="0" smtClean="0">
                <a:effectLst/>
              </a:rPr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67911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Volume </a:t>
            </a:r>
            <a:r>
              <a:rPr lang="en-US" dirty="0" err="1"/>
              <a:t>HOH</a:t>
            </a:r>
            <a:r>
              <a:rPr lang="en-US" baseline="-25000" dirty="0" err="1"/>
              <a:t>i</a:t>
            </a:r>
            <a:r>
              <a:rPr lang="en-US" baseline="-25000" dirty="0"/>
              <a:t>   (mL</a:t>
            </a:r>
            <a:r>
              <a:rPr lang="en-US" baseline="-25000" dirty="0" smtClean="0"/>
              <a:t>)</a:t>
            </a:r>
            <a:r>
              <a:rPr lang="en-US" dirty="0" smtClean="0"/>
              <a:t>: 125mL</a:t>
            </a:r>
            <a:endParaRPr lang="en-US" dirty="0"/>
          </a:p>
          <a:p>
            <a:r>
              <a:rPr lang="en-US" dirty="0"/>
              <a:t>Vol. </a:t>
            </a:r>
            <a:r>
              <a:rPr lang="en-US" dirty="0" err="1"/>
              <a:t>HOH</a:t>
            </a:r>
            <a:r>
              <a:rPr lang="en-US" baseline="-25000" dirty="0" err="1"/>
              <a:t>f</a:t>
            </a:r>
            <a:r>
              <a:rPr lang="en-US" dirty="0"/>
              <a:t> </a:t>
            </a:r>
            <a:r>
              <a:rPr lang="en-US" baseline="-25000" dirty="0"/>
              <a:t>(mL)</a:t>
            </a:r>
            <a:r>
              <a:rPr lang="en-US" dirty="0"/>
              <a:t> </a:t>
            </a:r>
            <a:r>
              <a:rPr lang="en-US" dirty="0" smtClean="0"/>
              <a:t>: 163mL</a:t>
            </a:r>
            <a:endParaRPr lang="en-US" dirty="0"/>
          </a:p>
          <a:p>
            <a:r>
              <a:rPr lang="en-US" dirty="0"/>
              <a:t>Mass of Ice (</a:t>
            </a:r>
            <a:r>
              <a:rPr lang="en-US" dirty="0" err="1"/>
              <a:t>i</a:t>
            </a:r>
            <a:r>
              <a:rPr lang="en-US" dirty="0" smtClean="0"/>
              <a:t>):41g</a:t>
            </a:r>
            <a:endParaRPr lang="en-US" dirty="0"/>
          </a:p>
          <a:p>
            <a:r>
              <a:rPr lang="en-US" dirty="0"/>
              <a:t>Volume Change (mL) </a:t>
            </a:r>
            <a:r>
              <a:rPr lang="en-US" dirty="0" smtClean="0"/>
              <a:t>38mL (=38g of ice melted)</a:t>
            </a:r>
            <a:endParaRPr lang="en-US" dirty="0"/>
          </a:p>
          <a:p>
            <a:r>
              <a:rPr lang="en-US" dirty="0"/>
              <a:t>Temp. </a:t>
            </a:r>
            <a:r>
              <a:rPr lang="en-US" dirty="0" err="1" smtClean="0"/>
              <a:t>HOH</a:t>
            </a:r>
            <a:r>
              <a:rPr lang="en-US" baseline="-25000" dirty="0" err="1" smtClean="0"/>
              <a:t>i</a:t>
            </a:r>
            <a:r>
              <a:rPr lang="en-US" baseline="30000" dirty="0" err="1" smtClean="0"/>
              <a:t>O</a:t>
            </a:r>
            <a:r>
              <a:rPr lang="en-US" dirty="0" err="1" smtClean="0"/>
              <a:t>C</a:t>
            </a:r>
            <a:r>
              <a:rPr lang="en-US" dirty="0" smtClean="0"/>
              <a:t>:  54</a:t>
            </a:r>
            <a:r>
              <a:rPr lang="en-US" baseline="30000" dirty="0"/>
              <a:t>O</a:t>
            </a:r>
            <a:r>
              <a:rPr lang="en-US" dirty="0"/>
              <a:t>C</a:t>
            </a:r>
          </a:p>
          <a:p>
            <a:r>
              <a:rPr lang="en-US" dirty="0"/>
              <a:t>Temp. </a:t>
            </a:r>
            <a:r>
              <a:rPr lang="en-US" dirty="0" err="1" smtClean="0"/>
              <a:t>HOH</a:t>
            </a:r>
            <a:r>
              <a:rPr lang="en-US" baseline="-25000" dirty="0" err="1" smtClean="0"/>
              <a:t>f</a:t>
            </a:r>
            <a:r>
              <a:rPr lang="en-US" baseline="30000" dirty="0" err="1" smtClean="0"/>
              <a:t>O</a:t>
            </a:r>
            <a:r>
              <a:rPr lang="en-US" dirty="0" err="1" smtClean="0"/>
              <a:t>C</a:t>
            </a:r>
            <a:r>
              <a:rPr lang="en-US" dirty="0" smtClean="0"/>
              <a:t>: 37</a:t>
            </a:r>
            <a:r>
              <a:rPr lang="en-US" baseline="30000" dirty="0" smtClean="0"/>
              <a:t>O</a:t>
            </a:r>
            <a:r>
              <a:rPr lang="en-US" dirty="0" smtClean="0"/>
              <a:t>C </a:t>
            </a:r>
          </a:p>
          <a:p>
            <a:r>
              <a:rPr lang="en-US" dirty="0" smtClean="0"/>
              <a:t>Temp</a:t>
            </a:r>
            <a:r>
              <a:rPr lang="en-US" dirty="0"/>
              <a:t>. Change </a:t>
            </a:r>
            <a:r>
              <a:rPr lang="en-US" baseline="30000" dirty="0"/>
              <a:t>O</a:t>
            </a:r>
            <a:r>
              <a:rPr lang="en-US" dirty="0"/>
              <a:t>C </a:t>
            </a:r>
            <a:r>
              <a:rPr lang="en-US" dirty="0" smtClean="0"/>
              <a:t>:  17 </a:t>
            </a:r>
            <a:r>
              <a:rPr lang="en-US" baseline="30000" dirty="0"/>
              <a:t>O</a:t>
            </a:r>
            <a:r>
              <a:rPr lang="en-US" dirty="0"/>
              <a:t>C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56808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Calculations: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Energy Lost by Warm </a:t>
            </a:r>
            <a:r>
              <a:rPr lang="en-US" dirty="0" smtClean="0"/>
              <a:t>Water:</a:t>
            </a:r>
            <a:r>
              <a:rPr lang="en-US" dirty="0" smtClean="0">
                <a:effectLst/>
              </a:rPr>
              <a:t> (Q=m (</a:t>
            </a:r>
            <a:r>
              <a:rPr lang="en-US" dirty="0" err="1" smtClean="0">
                <a:effectLst/>
              </a:rPr>
              <a:t>Tf</a:t>
            </a:r>
            <a:r>
              <a:rPr lang="en-US" dirty="0" smtClean="0">
                <a:effectLst/>
              </a:rPr>
              <a:t>-Ti)</a:t>
            </a:r>
            <a:r>
              <a:rPr lang="en-US" dirty="0" err="1" smtClean="0">
                <a:effectLst/>
              </a:rPr>
              <a:t>Cp</a:t>
            </a:r>
            <a:endParaRPr lang="en-US" dirty="0" smtClean="0">
              <a:effectLst/>
            </a:endParaRP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/>
              <a:t>Energy </a:t>
            </a:r>
            <a:r>
              <a:rPr lang="en-US" dirty="0" smtClean="0"/>
              <a:t>Gained </a:t>
            </a:r>
            <a:r>
              <a:rPr lang="en-US" dirty="0"/>
              <a:t>by </a:t>
            </a:r>
            <a:r>
              <a:rPr lang="en-US" dirty="0" smtClean="0"/>
              <a:t>ice:</a:t>
            </a:r>
            <a:r>
              <a:rPr lang="en-US" dirty="0" smtClean="0">
                <a:effectLst/>
              </a:rPr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821829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387212" y="774700"/>
            <a:ext cx="8441210" cy="5746402"/>
          </a:xfrm>
        </p:spPr>
        <p:txBody>
          <a:bodyPr>
            <a:normAutofit/>
          </a:bodyPr>
          <a:lstStyle/>
          <a:p>
            <a:r>
              <a:rPr lang="en-US" sz="3200" dirty="0"/>
              <a:t>Energy Lost by Warm Water: </a:t>
            </a:r>
            <a:endParaRPr lang="en-US" sz="3200" dirty="0" smtClean="0"/>
          </a:p>
          <a:p>
            <a:pPr lvl="1"/>
            <a:r>
              <a:rPr lang="en-US" sz="2400" dirty="0" smtClean="0"/>
              <a:t>Q = 125 (54-37)4.18</a:t>
            </a:r>
          </a:p>
          <a:p>
            <a:pPr lvl="1"/>
            <a:r>
              <a:rPr lang="en-US" sz="2400" dirty="0" smtClean="0"/>
              <a:t>Q= 8882.5 J</a:t>
            </a:r>
          </a:p>
          <a:p>
            <a:pPr lvl="1"/>
            <a:endParaRPr lang="en-US" sz="2400" dirty="0" smtClean="0"/>
          </a:p>
          <a:p>
            <a:r>
              <a:rPr lang="en-US" sz="3200" dirty="0" smtClean="0"/>
              <a:t>Energy </a:t>
            </a:r>
            <a:r>
              <a:rPr lang="en-US" sz="3200" dirty="0"/>
              <a:t>Gained by ice: </a:t>
            </a:r>
          </a:p>
          <a:p>
            <a:pPr lvl="1"/>
            <a:r>
              <a:rPr lang="en-US" sz="2400" dirty="0" smtClean="0"/>
              <a:t>Q = 38.0 (37- 0)2.108</a:t>
            </a:r>
          </a:p>
          <a:p>
            <a:pPr lvl="1"/>
            <a:r>
              <a:rPr lang="en-US" sz="2400" dirty="0" smtClean="0"/>
              <a:t>2963.848 J</a:t>
            </a:r>
          </a:p>
        </p:txBody>
      </p:sp>
    </p:spTree>
    <p:extLst>
      <p:ext uri="{BB962C8B-B14F-4D97-AF65-F5344CB8AC3E}">
        <p14:creationId xmlns:p14="http://schemas.microsoft.com/office/powerpoint/2010/main" val="105588658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Shouldn’t the energy lost = the energy gained???</a:t>
            </a:r>
          </a:p>
          <a:p>
            <a:r>
              <a:rPr lang="en-US" dirty="0" smtClean="0"/>
              <a:t>We’ve got a huge difference??? Where did all that energy go?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225356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Well, some of it was needed to melt that ice!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Exp. Energy to melt ice = Heat lost by warm water – heat gained by the ice </a:t>
            </a:r>
          </a:p>
          <a:p>
            <a:r>
              <a:rPr lang="en-US" dirty="0" smtClean="0"/>
              <a:t>8882.5 J    -   2963.848 =  5918653 J</a:t>
            </a:r>
          </a:p>
          <a:p>
            <a:r>
              <a:rPr lang="en-US" dirty="0" smtClean="0"/>
              <a:t>That’s for the grams of ice that melted or 38 g</a:t>
            </a:r>
            <a:endParaRPr lang="en-US" dirty="0"/>
          </a:p>
          <a:p>
            <a:r>
              <a:rPr lang="en-US" sz="2800" dirty="0" smtClean="0"/>
              <a:t>Exp. Heat of Fusion = </a:t>
            </a:r>
            <a:r>
              <a:rPr lang="en-US" sz="2800" dirty="0" err="1" smtClean="0"/>
              <a:t>amt</a:t>
            </a:r>
            <a:r>
              <a:rPr lang="en-US" sz="2800" dirty="0" smtClean="0"/>
              <a:t> of Energy needed per gram of ice melted. </a:t>
            </a:r>
          </a:p>
          <a:p>
            <a:r>
              <a:rPr lang="en-US" dirty="0" smtClean="0"/>
              <a:t>155.754 J/g </a:t>
            </a:r>
          </a:p>
          <a:p>
            <a:r>
              <a:rPr lang="en-US" dirty="0" smtClean="0"/>
              <a:t>How’d we do? Is this close to the “actual” value?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87518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What’s the actual heat of fusion of ice?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333.51 J/g</a:t>
            </a:r>
          </a:p>
          <a:p>
            <a:endParaRPr lang="en-US" dirty="0"/>
          </a:p>
          <a:p>
            <a:r>
              <a:rPr lang="en-US" dirty="0" smtClean="0"/>
              <a:t>What’s our Percent Error ??? </a:t>
            </a:r>
            <a:endParaRPr lang="en-US" dirty="0"/>
          </a:p>
          <a:p>
            <a:endParaRPr lang="en-US" dirty="0" smtClean="0"/>
          </a:p>
          <a:p>
            <a:r>
              <a:rPr lang="en-US" dirty="0" smtClean="0"/>
              <a:t>Did we lose energy? If so, where do you think it went?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74114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 problem: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734830"/>
            <a:ext cx="7556313" cy="4391334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Here, try </a:t>
            </a:r>
            <a:r>
              <a:rPr lang="en-US" dirty="0"/>
              <a:t>the </a:t>
            </a:r>
            <a:r>
              <a:rPr lang="en-US" dirty="0" smtClean="0"/>
              <a:t>calculations using this data: </a:t>
            </a:r>
          </a:p>
          <a:p>
            <a:r>
              <a:rPr lang="en-US" dirty="0" smtClean="0"/>
              <a:t>Volume </a:t>
            </a:r>
            <a:r>
              <a:rPr lang="en-US" dirty="0" err="1" smtClean="0"/>
              <a:t>HOH</a:t>
            </a:r>
            <a:r>
              <a:rPr lang="en-US" baseline="-25000" dirty="0" err="1" smtClean="0"/>
              <a:t>i</a:t>
            </a:r>
            <a:r>
              <a:rPr lang="en-US" baseline="-25000" dirty="0" smtClean="0"/>
              <a:t>   </a:t>
            </a:r>
            <a:r>
              <a:rPr lang="en-US" sz="2600" dirty="0" smtClean="0"/>
              <a:t>99</a:t>
            </a:r>
            <a:r>
              <a:rPr lang="en-US" sz="2600" baseline="-25000" dirty="0" smtClean="0"/>
              <a:t>(</a:t>
            </a:r>
            <a:r>
              <a:rPr lang="en-US" sz="2600" baseline="-25000" dirty="0"/>
              <a:t>mL)</a:t>
            </a:r>
            <a:r>
              <a:rPr lang="en-US" sz="2600" dirty="0"/>
              <a:t> </a:t>
            </a:r>
          </a:p>
          <a:p>
            <a:r>
              <a:rPr lang="en-US" dirty="0"/>
              <a:t>Vol. </a:t>
            </a:r>
            <a:r>
              <a:rPr lang="en-US" dirty="0" err="1"/>
              <a:t>HOH</a:t>
            </a:r>
            <a:r>
              <a:rPr lang="en-US" baseline="-25000" dirty="0" err="1"/>
              <a:t>f</a:t>
            </a:r>
            <a:r>
              <a:rPr lang="en-US" dirty="0"/>
              <a:t> </a:t>
            </a:r>
            <a:r>
              <a:rPr lang="en-US" baseline="-25000" dirty="0"/>
              <a:t>(mL)</a:t>
            </a:r>
            <a:r>
              <a:rPr lang="en-US" dirty="0"/>
              <a:t> </a:t>
            </a:r>
            <a:r>
              <a:rPr lang="en-US" dirty="0" smtClean="0"/>
              <a:t>= </a:t>
            </a:r>
            <a:r>
              <a:rPr lang="en-US" dirty="0" smtClean="0"/>
              <a:t>152 </a:t>
            </a:r>
            <a:r>
              <a:rPr lang="en-US" dirty="0" smtClean="0"/>
              <a:t>g</a:t>
            </a:r>
            <a:endParaRPr lang="en-US" dirty="0"/>
          </a:p>
          <a:p>
            <a:r>
              <a:rPr lang="en-US" dirty="0"/>
              <a:t>Mass of </a:t>
            </a:r>
            <a:r>
              <a:rPr lang="en-US" dirty="0" smtClean="0"/>
              <a:t>Ice water </a:t>
            </a:r>
            <a:r>
              <a:rPr lang="en-US" dirty="0"/>
              <a:t>(</a:t>
            </a:r>
            <a:r>
              <a:rPr lang="en-US" dirty="0" err="1"/>
              <a:t>i</a:t>
            </a:r>
            <a:r>
              <a:rPr lang="en-US" dirty="0" smtClean="0"/>
              <a:t>) = </a:t>
            </a:r>
            <a:r>
              <a:rPr lang="en-US" dirty="0" smtClean="0"/>
              <a:t>75 </a:t>
            </a:r>
            <a:r>
              <a:rPr lang="en-US" dirty="0" smtClean="0"/>
              <a:t>g</a:t>
            </a:r>
            <a:endParaRPr lang="en-US" dirty="0"/>
          </a:p>
          <a:p>
            <a:r>
              <a:rPr lang="en-US" dirty="0"/>
              <a:t>Volume </a:t>
            </a:r>
            <a:r>
              <a:rPr lang="en-US" dirty="0" smtClean="0"/>
              <a:t>Change _______ </a:t>
            </a:r>
            <a:r>
              <a:rPr lang="en-US" dirty="0"/>
              <a:t>(mL) </a:t>
            </a:r>
          </a:p>
          <a:p>
            <a:r>
              <a:rPr lang="en-US" dirty="0"/>
              <a:t>Temp. </a:t>
            </a:r>
            <a:r>
              <a:rPr lang="en-US" dirty="0" err="1"/>
              <a:t>HOH</a:t>
            </a:r>
            <a:r>
              <a:rPr lang="en-US" baseline="-25000" dirty="0" err="1"/>
              <a:t>i</a:t>
            </a:r>
            <a:r>
              <a:rPr lang="en-US" baseline="30000" dirty="0" err="1"/>
              <a:t>O</a:t>
            </a:r>
            <a:r>
              <a:rPr lang="en-US" dirty="0" err="1"/>
              <a:t>C</a:t>
            </a:r>
            <a:r>
              <a:rPr lang="en-US" dirty="0"/>
              <a:t> </a:t>
            </a:r>
            <a:r>
              <a:rPr lang="en-US" dirty="0" smtClean="0"/>
              <a:t> = 53 </a:t>
            </a:r>
            <a:r>
              <a:rPr lang="en-US" baseline="30000" dirty="0"/>
              <a:t>O</a:t>
            </a:r>
            <a:r>
              <a:rPr lang="en-US" dirty="0"/>
              <a:t>C</a:t>
            </a:r>
          </a:p>
          <a:p>
            <a:r>
              <a:rPr lang="en-US" dirty="0"/>
              <a:t>Temp. </a:t>
            </a:r>
            <a:r>
              <a:rPr lang="en-US" dirty="0" err="1"/>
              <a:t>HOH</a:t>
            </a:r>
            <a:r>
              <a:rPr lang="en-US" baseline="-25000" dirty="0" err="1"/>
              <a:t>f</a:t>
            </a:r>
            <a:r>
              <a:rPr lang="en-US" baseline="30000" dirty="0" err="1"/>
              <a:t>O</a:t>
            </a:r>
            <a:r>
              <a:rPr lang="en-US" dirty="0" err="1"/>
              <a:t>C</a:t>
            </a:r>
            <a:r>
              <a:rPr lang="en-US" dirty="0"/>
              <a:t> </a:t>
            </a:r>
            <a:r>
              <a:rPr lang="en-US" dirty="0" smtClean="0"/>
              <a:t>= 3</a:t>
            </a:r>
            <a:r>
              <a:rPr lang="en-US" baseline="30000" dirty="0"/>
              <a:t>O</a:t>
            </a:r>
            <a:r>
              <a:rPr lang="en-US" dirty="0"/>
              <a:t>C</a:t>
            </a:r>
          </a:p>
          <a:p>
            <a:r>
              <a:rPr lang="en-US" dirty="0"/>
              <a:t>Temp. Change </a:t>
            </a:r>
            <a:r>
              <a:rPr lang="en-US" dirty="0" smtClean="0"/>
              <a:t>_______</a:t>
            </a:r>
            <a:r>
              <a:rPr lang="en-US" baseline="30000" dirty="0" smtClean="0"/>
              <a:t>O</a:t>
            </a:r>
            <a:r>
              <a:rPr lang="en-US" dirty="0" smtClean="0"/>
              <a:t>C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47488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Ad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  <a:font script="Hans" typeface="宋体"/>
        <a:font script="Hant" typeface="新細明體"/>
      </a:majorFont>
      <a:minorFont>
        <a:latin typeface="Rockwell"/>
        <a:ea typeface=""/>
        <a:cs typeface=""/>
        <a:font script="Jpan" typeface="ＭＳ ゴシック"/>
        <a:font script="Hans" typeface="宋体"/>
        <a:font script="Hant" typeface="新細明體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119</TotalTime>
  <Words>357</Words>
  <Application>Microsoft Macintosh PowerPoint</Application>
  <PresentationFormat>On-screen Show (4:3)</PresentationFormat>
  <Paragraphs>54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Advantage</vt:lpstr>
      <vt:lpstr>Heat of Fusion: </vt:lpstr>
      <vt:lpstr>Data Table: </vt:lpstr>
      <vt:lpstr>PowerPoint Presentation</vt:lpstr>
      <vt:lpstr>Calculations:</vt:lpstr>
      <vt:lpstr>PowerPoint Presentation</vt:lpstr>
      <vt:lpstr>PowerPoint Presentation</vt:lpstr>
      <vt:lpstr> Well, some of it was needed to melt that ice!</vt:lpstr>
      <vt:lpstr>What’s the actual heat of fusion of ice? </vt:lpstr>
      <vt:lpstr>Practice problem:</vt:lpstr>
    </vt:vector>
  </TitlesOfParts>
  <Company>BTSD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Heat of Fusion: </dc:title>
  <dc:creator>KATHERINE, GALLAGHER</dc:creator>
  <cp:lastModifiedBy>KATHERINE, GALLAGHER</cp:lastModifiedBy>
  <cp:revision>9</cp:revision>
  <dcterms:created xsi:type="dcterms:W3CDTF">2012-11-08T18:58:06Z</dcterms:created>
  <dcterms:modified xsi:type="dcterms:W3CDTF">2012-11-13T18:00:23Z</dcterms:modified>
</cp:coreProperties>
</file>

<file path=docProps/thumbnail.jpeg>
</file>